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45" r:id="rId2"/>
    <p:sldId id="466" r:id="rId3"/>
    <p:sldId id="464" r:id="rId4"/>
    <p:sldId id="471" r:id="rId5"/>
    <p:sldId id="472" r:id="rId6"/>
    <p:sldId id="473" r:id="rId7"/>
    <p:sldId id="475" r:id="rId8"/>
    <p:sldId id="476" r:id="rId9"/>
    <p:sldId id="477" r:id="rId10"/>
    <p:sldId id="478" r:id="rId11"/>
    <p:sldId id="479" r:id="rId12"/>
    <p:sldId id="480" r:id="rId13"/>
    <p:sldId id="483" r:id="rId14"/>
    <p:sldId id="481" r:id="rId15"/>
    <p:sldId id="482" r:id="rId16"/>
    <p:sldId id="467" r:id="rId17"/>
    <p:sldId id="453" r:id="rId18"/>
    <p:sldId id="4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59" autoAdjust="0"/>
  </p:normalViewPr>
  <p:slideViewPr>
    <p:cSldViewPr>
      <p:cViewPr varScale="1">
        <p:scale>
          <a:sx n="95" d="100"/>
          <a:sy n="95" d="100"/>
        </p:scale>
        <p:origin x="109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B3BCA-DE3F-47A1-A53A-489FB215B781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99168-ECFE-4C1A-85AD-9DF572725F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234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3882441" y="8684826"/>
            <a:ext cx="2973924" cy="45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24" tIns="45663" rIns="91324" bIns="45663" anchor="b"/>
          <a:lstStyle/>
          <a:p>
            <a:pPr algn="r" defTabSz="912813" eaLnBrk="0" hangingPunct="0"/>
            <a:fld id="{96502DCB-FD8E-4AA6-A465-523408C273DC}" type="slidenum">
              <a:rPr lang="en-US" sz="1200" b="0">
                <a:latin typeface="Tahoma" pitchFamily="34" charset="0"/>
              </a:rPr>
              <a:pPr algn="r" defTabSz="912813" eaLnBrk="0" hangingPunct="0"/>
              <a:t>1</a:t>
            </a:fld>
            <a:endParaRPr lang="en-US" sz="1200" b="0" dirty="0">
              <a:latin typeface="Tahoma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925" y="4341682"/>
            <a:ext cx="5483785" cy="4117944"/>
          </a:xfrm>
          <a:noFill/>
          <a:ln/>
        </p:spPr>
        <p:txBody>
          <a:bodyPr lIns="91324" tIns="45663" rIns="91324" bIns="45663"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/>
              <a:t>96% districts report data every week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270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814763" y="9372600"/>
            <a:ext cx="29194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550" tIns="46776" rIns="93550" bIns="46776" anchor="b"/>
          <a:lstStyle>
            <a:lvl1pPr defTabSz="935038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5038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5038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5038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5038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EDEE9DC3-25DC-4A00-A4D3-A9E4F24D1F44}" type="slidenum">
              <a:rPr lang="en-US" altLang="en-US" sz="1200" b="0">
                <a:latin typeface="Tahoma" panose="020B0604030504040204" pitchFamily="34" charset="0"/>
              </a:rPr>
              <a:pPr algn="r"/>
              <a:t>3</a:t>
            </a:fld>
            <a:endParaRPr lang="en-US" altLang="en-US" sz="1200" b="0">
              <a:latin typeface="Tahoma" panose="020B0604030504040204" pitchFamily="34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0113" y="738188"/>
            <a:ext cx="4935537" cy="3702050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6275" y="4683125"/>
            <a:ext cx="5384800" cy="4445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550" tIns="46776" rIns="93550" bIns="46776"/>
          <a:lstStyle/>
          <a:p>
            <a:endParaRPr lang="en-GB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905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BD51B5-6231-42A4-BDBC-6BD7802C5E90}" type="slidenum">
              <a:rPr lang="en-US" altLang="en-US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026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4ABF25-4475-4D0D-808D-DA072C93CA1C}" type="slidenum">
              <a:rPr lang="en-US" altLang="en-US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6868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E0E5C1C-B56E-47E9-A74D-AF047721F895}" type="slidenum">
              <a:rPr lang="en-US" altLang="en-US" smtClean="0">
                <a:latin typeface="Calibri" panose="020F0502020204030204" pitchFamily="34" charset="0"/>
              </a:rPr>
              <a:pPr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974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en-US" sz="1200" dirty="0"/>
              <a:t>Disease Surveillance is a core Public Health function needed on a continuous basis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1200" dirty="0"/>
          </a:p>
          <a:p>
            <a:pPr algn="just" eaLnBrk="1" hangingPunct="1">
              <a:lnSpc>
                <a:spcPct val="80000"/>
              </a:lnSpc>
            </a:pPr>
            <a:r>
              <a:rPr lang="en-US" sz="1200" dirty="0"/>
              <a:t>Surveillance data forms backbone of information systems for detection of early warning signals and timely response to the impending outbreaks of epidemic prone diseases. 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00" dirty="0">
                <a:cs typeface="Times New Roman" panose="02020603050405020304" pitchFamily="18" charset="0"/>
              </a:rPr>
              <a:t>Surveillance of  contacts for Ebola Virus Disease for 30 days (17</a:t>
            </a:r>
            <a:r>
              <a:rPr lang="en-US" altLang="en-US" sz="8000" baseline="30000" dirty="0">
                <a:cs typeface="Times New Roman" panose="02020603050405020304" pitchFamily="18" charset="0"/>
              </a:rPr>
              <a:t>th</a:t>
            </a:r>
            <a:r>
              <a:rPr lang="en-US" altLang="en-US" sz="8000" dirty="0">
                <a:cs typeface="Times New Roman" panose="02020603050405020304" pitchFamily="18" charset="0"/>
              </a:rPr>
              <a:t> August 2014-13</a:t>
            </a:r>
            <a:r>
              <a:rPr lang="en-US" altLang="en-US" sz="8000" baseline="30000" dirty="0">
                <a:cs typeface="Times New Roman" panose="02020603050405020304" pitchFamily="18" charset="0"/>
              </a:rPr>
              <a:t>th</a:t>
            </a:r>
            <a:r>
              <a:rPr lang="en-US" altLang="en-US" sz="8000" dirty="0">
                <a:cs typeface="Times New Roman" panose="02020603050405020304" pitchFamily="18" charset="0"/>
              </a:rPr>
              <a:t> January 2016). Contact tracing done for 8090 incoming passengers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99168-ECFE-4C1A-85AD-9DF572725F63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704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 smtClean="0">
              <a:cs typeface="Arial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917575"/>
            <a:fld id="{D20F1458-B465-43BA-856E-14A9A4273DE1}" type="slidenum">
              <a:rPr lang="en-US" altLang="en-US"/>
              <a:pPr defTabSz="917575"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43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Excel_Worksheet2.xls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dsp.nic.i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1.xls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Excel_97-2003_Worksheet3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  <a:noFill/>
        </p:spPr>
        <p:txBody>
          <a:bodyPr/>
          <a:lstStyle/>
          <a:p>
            <a:pPr algn="l"/>
            <a:r>
              <a:rPr lang="en-US" sz="2800" b="1" dirty="0">
                <a:solidFill>
                  <a:srgbClr val="C00000"/>
                </a:solidFill>
              </a:rPr>
              <a:t>Integrated Disease Surveillance Program (IDSP)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914400"/>
            <a:ext cx="4847456" cy="5765004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just" eaLnBrk="1" hangingPunct="1">
              <a:lnSpc>
                <a:spcPct val="150000"/>
              </a:lnSpc>
              <a:spcBef>
                <a:spcPts val="600"/>
              </a:spcBef>
            </a:pPr>
            <a:r>
              <a:rPr lang="en-US" sz="2000" b="1" dirty="0"/>
              <a:t>Objective</a:t>
            </a:r>
            <a:r>
              <a:rPr lang="en-US" sz="1800" b="1" dirty="0"/>
              <a:t> </a:t>
            </a:r>
            <a:r>
              <a:rPr lang="en-US" sz="1800" dirty="0"/>
              <a:t>– Strengthening of disease surveillance system for epidemic prone diseases to detect and respond to disease outbreaks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altLang="en-US" sz="2000" b="1" dirty="0"/>
              <a:t>Components</a:t>
            </a:r>
          </a:p>
          <a:p>
            <a:pPr lvl="1" algn="just">
              <a:lnSpc>
                <a:spcPct val="90000"/>
              </a:lnSpc>
            </a:pPr>
            <a:r>
              <a:rPr lang="en-US" altLang="en-US" sz="2000" dirty="0">
                <a:solidFill>
                  <a:srgbClr val="000000"/>
                </a:solidFill>
              </a:rPr>
              <a:t>Decentralization of Surveillance activities</a:t>
            </a:r>
          </a:p>
          <a:p>
            <a:pPr lvl="1" algn="just">
              <a:lnSpc>
                <a:spcPct val="90000"/>
              </a:lnSpc>
            </a:pPr>
            <a:r>
              <a:rPr lang="en-US" altLang="en-US" sz="2000" dirty="0">
                <a:solidFill>
                  <a:srgbClr val="000000"/>
                </a:solidFill>
              </a:rPr>
              <a:t>Human Resource Development - Training of SSO, DSO, RRT, other medical and paramedical staff </a:t>
            </a:r>
          </a:p>
          <a:p>
            <a:pPr lvl="1" algn="just">
              <a:lnSpc>
                <a:spcPct val="90000"/>
              </a:lnSpc>
            </a:pPr>
            <a:r>
              <a:rPr lang="en-US" altLang="en-US" sz="2000" dirty="0">
                <a:solidFill>
                  <a:srgbClr val="000000"/>
                </a:solidFill>
              </a:rPr>
              <a:t>Strengthening of Public Health Laboratories</a:t>
            </a:r>
          </a:p>
          <a:p>
            <a:pPr lvl="1" algn="just">
              <a:lnSpc>
                <a:spcPct val="90000"/>
              </a:lnSpc>
            </a:pPr>
            <a:r>
              <a:rPr lang="en-US" altLang="en-US" sz="2000" dirty="0">
                <a:solidFill>
                  <a:srgbClr val="000000"/>
                </a:solidFill>
              </a:rPr>
              <a:t>Use of Information Technology for collection, compilation, analysis &amp; dissemination of data</a:t>
            </a:r>
          </a:p>
          <a:p>
            <a:pPr lvl="1" algn="just">
              <a:lnSpc>
                <a:spcPct val="90000"/>
              </a:lnSpc>
            </a:pPr>
            <a:r>
              <a:rPr lang="en-US" altLang="en-US" sz="2000" dirty="0">
                <a:solidFill>
                  <a:srgbClr val="000000"/>
                </a:solidFill>
              </a:rPr>
              <a:t>Inter sectoral Coordination with Animal Health</a:t>
            </a:r>
          </a:p>
          <a:p>
            <a:endParaRPr lang="en-US" altLang="en-US" dirty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endParaRPr lang="en-US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5674003" y="6340850"/>
            <a:ext cx="18473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en-GB" sz="1600" dirty="0"/>
          </a:p>
        </p:txBody>
      </p:sp>
      <p:pic>
        <p:nvPicPr>
          <p:cNvPr id="17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914400"/>
            <a:ext cx="3286125" cy="5638799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District Level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 fontScale="62500" lnSpcReduction="20000"/>
          </a:bodyPr>
          <a:lstStyle/>
          <a:p>
            <a:pPr lvl="0" algn="just"/>
            <a:r>
              <a:rPr lang="en-US" sz="3800" dirty="0" smtClean="0"/>
              <a:t>Number of  </a:t>
            </a:r>
            <a:r>
              <a:rPr lang="en-US" sz="3800" dirty="0"/>
              <a:t>review meetings of IDSP held at District Level by DM/CMO? IS IDSP data shared during these </a:t>
            </a:r>
            <a:r>
              <a:rPr lang="en-US" sz="3800" dirty="0" smtClean="0"/>
              <a:t>meetings.</a:t>
            </a:r>
            <a:endParaRPr lang="en-IN" sz="2200" dirty="0"/>
          </a:p>
          <a:p>
            <a:pPr lvl="0" algn="just"/>
            <a:r>
              <a:rPr lang="en-US" sz="3800" dirty="0" smtClean="0"/>
              <a:t>How </a:t>
            </a:r>
            <a:r>
              <a:rPr lang="en-US" sz="3800" dirty="0"/>
              <a:t>does District utilize data generated through </a:t>
            </a:r>
            <a:r>
              <a:rPr lang="en-US" sz="3800" dirty="0" smtClean="0"/>
              <a:t>IDSP</a:t>
            </a:r>
            <a:endParaRPr lang="en-IN" sz="2200" dirty="0"/>
          </a:p>
          <a:p>
            <a:pPr lvl="1" algn="just"/>
            <a:r>
              <a:rPr lang="en-US" sz="3200" dirty="0"/>
              <a:t>Is the data analyzed weekly at district level to identify early warning signals of outbreaks? Identify gaps if not.</a:t>
            </a:r>
            <a:endParaRPr lang="en-IN" sz="1900" dirty="0"/>
          </a:p>
          <a:p>
            <a:pPr lvl="1" algn="just"/>
            <a:r>
              <a:rPr lang="en-US" sz="3200" dirty="0"/>
              <a:t>Is the data shared with relevant divisions within/outside Health like Vector borne </a:t>
            </a:r>
            <a:r>
              <a:rPr lang="en-US" sz="3200" dirty="0" err="1"/>
              <a:t>programme</a:t>
            </a:r>
            <a:r>
              <a:rPr lang="en-US" sz="3200" dirty="0"/>
              <a:t>, Immunization, sanitation? Identify gaps if not.</a:t>
            </a:r>
            <a:endParaRPr lang="en-IN" sz="1900" dirty="0"/>
          </a:p>
          <a:p>
            <a:pPr lvl="0" algn="just"/>
            <a:r>
              <a:rPr lang="en-US" sz="3800" dirty="0"/>
              <a:t>How many private health facilities (% out of total health facility government + Private) report weekly data under </a:t>
            </a:r>
            <a:r>
              <a:rPr lang="en-US" sz="3800" dirty="0" smtClean="0"/>
              <a:t>IDSP</a:t>
            </a:r>
            <a:endParaRPr lang="en-IN" sz="2200" dirty="0"/>
          </a:p>
          <a:p>
            <a:pPr lvl="0" algn="just"/>
            <a:r>
              <a:rPr lang="en-US" sz="3800" dirty="0"/>
              <a:t>Is weekly data in S, P and L form and outbreaks reported from urban health facilities and municipalities in the </a:t>
            </a:r>
            <a:r>
              <a:rPr lang="en-US" sz="3800" dirty="0" smtClean="0"/>
              <a:t>District </a:t>
            </a:r>
            <a:endParaRPr lang="en-IN" sz="2200" dirty="0"/>
          </a:p>
          <a:p>
            <a:pPr lvl="0" algn="just"/>
            <a:r>
              <a:rPr lang="en-US" sz="3800" dirty="0" smtClean="0"/>
              <a:t>Constitution </a:t>
            </a:r>
            <a:r>
              <a:rPr lang="en-US" sz="3800" dirty="0"/>
              <a:t>of District Rapid response team (RRT</a:t>
            </a:r>
            <a:r>
              <a:rPr lang="en-US" sz="3800" dirty="0" smtClean="0"/>
              <a:t>)</a:t>
            </a:r>
          </a:p>
          <a:p>
            <a:pPr lvl="0" algn="just"/>
            <a:r>
              <a:rPr lang="en-US" sz="3800" dirty="0" smtClean="0"/>
              <a:t>How </a:t>
            </a:r>
            <a:r>
              <a:rPr lang="en-US" sz="3800" dirty="0"/>
              <a:t>many outbreaks out of total has been investigated by District RRT in year </a:t>
            </a:r>
            <a:r>
              <a:rPr lang="en-US" sz="3800" dirty="0" smtClean="0"/>
              <a:t>2017</a:t>
            </a:r>
            <a:endParaRPr lang="en-IN" sz="220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6508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r>
              <a:rPr lang="en-IN" sz="3200" b="1" dirty="0" smtClean="0"/>
              <a:t/>
            </a:r>
            <a:br>
              <a:rPr lang="en-IN" sz="3200" b="1" dirty="0" smtClean="0"/>
            </a:br>
            <a:r>
              <a:rPr lang="en-IN" sz="3200" b="1" dirty="0" smtClean="0"/>
              <a:t>District </a:t>
            </a:r>
            <a:r>
              <a:rPr lang="en-IN" sz="3200" b="1" dirty="0"/>
              <a:t>Hospital including </a:t>
            </a:r>
            <a:r>
              <a:rPr lang="en-IN" sz="3200" b="1" dirty="0" smtClean="0"/>
              <a:t>Lab/CHC/PHC/UPHC</a:t>
            </a:r>
            <a:r>
              <a:rPr lang="en-IN" sz="3200" dirty="0"/>
              <a:t/>
            </a:r>
            <a:br>
              <a:rPr lang="en-IN" sz="3200" dirty="0"/>
            </a:br>
            <a:endParaRPr lang="en-IN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en-US" sz="2300" dirty="0"/>
              <a:t>Is the health facility reporting weekly data in P and L form under </a:t>
            </a:r>
            <a:r>
              <a:rPr lang="en-US" sz="2300" dirty="0" smtClean="0"/>
              <a:t>IDSP</a:t>
            </a:r>
            <a:endParaRPr lang="en-IN" sz="1500" dirty="0"/>
          </a:p>
          <a:p>
            <a:pPr lvl="0" algn="just"/>
            <a:r>
              <a:rPr lang="en-US" sz="2300" dirty="0"/>
              <a:t>Ask the nodal person for IDSP to show some P and L forms of previous weeks.</a:t>
            </a:r>
            <a:endParaRPr lang="en-IN" sz="1500" dirty="0"/>
          </a:p>
          <a:p>
            <a:pPr lvl="0" algn="just"/>
            <a:r>
              <a:rPr lang="en-US" sz="2300" dirty="0"/>
              <a:t>Out of total, how many medical officers at health facility trained in </a:t>
            </a:r>
            <a:r>
              <a:rPr lang="en-US" sz="2300" dirty="0" smtClean="0"/>
              <a:t>IDSP</a:t>
            </a:r>
            <a:endParaRPr lang="en-IN" sz="1500" dirty="0"/>
          </a:p>
          <a:p>
            <a:pPr lvl="0" algn="just"/>
            <a:r>
              <a:rPr lang="en-US" sz="2300" dirty="0"/>
              <a:t>Any early warning signal (EWS) reported from the health facility in last </a:t>
            </a:r>
            <a:r>
              <a:rPr lang="en-US" sz="2300" dirty="0" smtClean="0"/>
              <a:t>year </a:t>
            </a:r>
            <a:endParaRPr lang="en-IN" sz="1500" dirty="0"/>
          </a:p>
          <a:p>
            <a:pPr lvl="1" algn="just"/>
            <a:r>
              <a:rPr lang="en-US" sz="2100" dirty="0"/>
              <a:t>Of which disease EWS </a:t>
            </a:r>
            <a:r>
              <a:rPr lang="en-US" sz="2100" dirty="0" smtClean="0"/>
              <a:t>occurred </a:t>
            </a:r>
            <a:endParaRPr lang="en-IN" sz="1300" dirty="0"/>
          </a:p>
          <a:p>
            <a:pPr lvl="1" algn="just"/>
            <a:r>
              <a:rPr lang="en-US" sz="2100" dirty="0"/>
              <a:t>Who investigated the </a:t>
            </a:r>
            <a:r>
              <a:rPr lang="en-US" sz="2100" dirty="0" smtClean="0"/>
              <a:t>EWS</a:t>
            </a:r>
            <a:endParaRPr lang="en-IN" sz="1300" dirty="0"/>
          </a:p>
          <a:p>
            <a:pPr lvl="1" algn="just"/>
            <a:r>
              <a:rPr lang="en-US" sz="2100" dirty="0"/>
              <a:t>Who declared whether it was an outbreak or </a:t>
            </a:r>
            <a:r>
              <a:rPr lang="en-US" sz="2100" dirty="0" smtClean="0"/>
              <a:t>not </a:t>
            </a:r>
            <a:endParaRPr lang="en-IN" sz="1300" dirty="0"/>
          </a:p>
          <a:p>
            <a:pPr lvl="1" algn="just"/>
            <a:r>
              <a:rPr lang="en-US" sz="2100" dirty="0"/>
              <a:t>Is the outbreak over </a:t>
            </a:r>
            <a:r>
              <a:rPr lang="en-US" sz="2100" dirty="0" smtClean="0"/>
              <a:t>now</a:t>
            </a:r>
            <a:endParaRPr lang="en-IN" sz="1300" dirty="0"/>
          </a:p>
          <a:p>
            <a:pPr lvl="0" algn="just"/>
            <a:r>
              <a:rPr lang="en-US" sz="2300" dirty="0"/>
              <a:t>Availability of data entry facility for Integrated Health Information Platform (IHIP) at PHC and above:</a:t>
            </a:r>
            <a:endParaRPr lang="en-IN" sz="1500" dirty="0"/>
          </a:p>
          <a:p>
            <a:pPr lvl="1" algn="just"/>
            <a:r>
              <a:rPr lang="en-US" sz="2100" dirty="0"/>
              <a:t>Computer system with internet: </a:t>
            </a:r>
            <a:endParaRPr lang="en-IN" sz="1300" dirty="0"/>
          </a:p>
          <a:p>
            <a:pPr lvl="1" algn="just"/>
            <a:r>
              <a:rPr lang="en-US" sz="2100" dirty="0"/>
              <a:t>Manpower</a:t>
            </a:r>
            <a:endParaRPr lang="en-IN" sz="1300" dirty="0"/>
          </a:p>
          <a:p>
            <a:pPr marL="0" indent="0">
              <a:buNone/>
            </a:pPr>
            <a:endParaRPr lang="en-IN" sz="210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6510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Sub Centre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Is the health facility reporting weekly data in S form under </a:t>
            </a:r>
            <a:r>
              <a:rPr lang="en-US" dirty="0" smtClean="0"/>
              <a:t>IDSP</a:t>
            </a:r>
            <a:endParaRPr lang="en-IN" dirty="0"/>
          </a:p>
          <a:p>
            <a:pPr lvl="0"/>
            <a:r>
              <a:rPr lang="en-US" dirty="0"/>
              <a:t>Ask the nodal person for IDSP to show some S forms of previous </a:t>
            </a:r>
            <a:r>
              <a:rPr lang="en-US" dirty="0" smtClean="0"/>
              <a:t>weeks</a:t>
            </a:r>
            <a:endParaRPr lang="en-IN" dirty="0"/>
          </a:p>
          <a:p>
            <a:pPr lvl="0"/>
            <a:r>
              <a:rPr lang="en-US" dirty="0"/>
              <a:t>Is the ANM at SC trained in </a:t>
            </a:r>
            <a:r>
              <a:rPr lang="en-US" dirty="0" smtClean="0"/>
              <a:t>IDSP</a:t>
            </a:r>
            <a:endParaRPr lang="en-IN" dirty="0"/>
          </a:p>
          <a:p>
            <a:pPr lvl="0"/>
            <a:r>
              <a:rPr lang="en-US" dirty="0"/>
              <a:t>Does she receive any event alert/rumor regarding spread of disease from </a:t>
            </a:r>
            <a:r>
              <a:rPr lang="en-US" dirty="0" smtClean="0"/>
              <a:t>community</a:t>
            </a:r>
            <a:endParaRPr lang="en-IN" dirty="0"/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963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1C5B5DC-B6C7-5040-99AE-192945384F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527"/>
            <a:ext cx="7776864" cy="649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17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xmlns:p14="http://schemas.microsoft.com/office/powerpoint/2010/main"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656"/>
            <a:ext cx="7886700" cy="626269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/>
            </a:r>
            <a:br>
              <a:rPr lang="en-IN" dirty="0" smtClean="0"/>
            </a:br>
            <a:r>
              <a:rPr lang="en-IN" sz="2700" dirty="0"/>
              <a:t>Key features of Integrated Health Information Platform (IHIP)</a:t>
            </a:r>
            <a:br>
              <a:rPr lang="en-IN" sz="2700" dirty="0"/>
            </a:br>
            <a:endParaRPr lang="en-IN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6752"/>
            <a:ext cx="7886700" cy="5256584"/>
          </a:xfrm>
        </p:spPr>
        <p:txBody>
          <a:bodyPr>
            <a:normAutofit fontScale="85000" lnSpcReduction="20000"/>
          </a:bodyPr>
          <a:lstStyle/>
          <a:p>
            <a:pPr lvl="0" algn="just"/>
            <a:r>
              <a:rPr lang="en-IN" dirty="0"/>
              <a:t>Integrated data reporting approach among </a:t>
            </a:r>
            <a:r>
              <a:rPr lang="en-US" dirty="0"/>
              <a:t>Syndromic, Presumptive &amp; Laboratory </a:t>
            </a:r>
            <a:r>
              <a:rPr lang="en-IN" dirty="0"/>
              <a:t>Surveillance</a:t>
            </a:r>
          </a:p>
          <a:p>
            <a:pPr lvl="0" algn="just"/>
            <a:r>
              <a:rPr lang="en-IN" dirty="0"/>
              <a:t>Real </a:t>
            </a:r>
            <a:r>
              <a:rPr lang="en-IN" dirty="0" smtClean="0"/>
              <a:t>time, village level, case </a:t>
            </a:r>
            <a:r>
              <a:rPr lang="en-IN" dirty="0"/>
              <a:t>based data reporting </a:t>
            </a:r>
            <a:endParaRPr lang="en-IN" dirty="0" smtClean="0"/>
          </a:p>
          <a:p>
            <a:pPr lvl="0" algn="just"/>
            <a:r>
              <a:rPr lang="en-IN" dirty="0" smtClean="0"/>
              <a:t>Community </a:t>
            </a:r>
            <a:r>
              <a:rPr lang="en-IN" dirty="0"/>
              <a:t>based Syndromic Surveillance through mobile </a:t>
            </a:r>
            <a:r>
              <a:rPr lang="en-IN" dirty="0" smtClean="0"/>
              <a:t>application</a:t>
            </a:r>
            <a:endParaRPr lang="en-IN" dirty="0"/>
          </a:p>
          <a:p>
            <a:pPr lvl="0" algn="just"/>
            <a:r>
              <a:rPr lang="en-IN" dirty="0"/>
              <a:t>Advanced data modelling &amp; analytical tools </a:t>
            </a:r>
          </a:p>
          <a:p>
            <a:pPr lvl="0" algn="just"/>
            <a:r>
              <a:rPr lang="en-IN" dirty="0"/>
              <a:t>GIS enabled Graphical representation of data into integrated dashboard</a:t>
            </a:r>
          </a:p>
          <a:p>
            <a:pPr lvl="0" algn="just"/>
            <a:r>
              <a:rPr lang="en-IN" dirty="0"/>
              <a:t>Role &amp; hierarchy-based feedback &amp; alert mechanisms</a:t>
            </a:r>
          </a:p>
          <a:p>
            <a:pPr lvl="0" algn="just"/>
            <a:r>
              <a:rPr lang="en-IN" dirty="0"/>
              <a:t>Geo-tagging of reporting health facilities  </a:t>
            </a:r>
          </a:p>
          <a:p>
            <a:pPr lvl="0" algn="just"/>
            <a:r>
              <a:rPr lang="en-IN" dirty="0"/>
              <a:t>Scope for data integration with other health programs</a:t>
            </a:r>
          </a:p>
          <a:p>
            <a:pPr marL="0" indent="0">
              <a:buNone/>
            </a:pPr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9989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8640"/>
            <a:ext cx="7886700" cy="792089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Other features of IHIP</a:t>
            </a:r>
            <a:endParaRPr lang="en-IN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6752"/>
            <a:ext cx="7886700" cy="525658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IN" dirty="0" smtClean="0"/>
              <a:t>Near-real-time</a:t>
            </a:r>
            <a:r>
              <a:rPr lang="en-IN" dirty="0"/>
              <a:t>, web-enabled </a:t>
            </a:r>
            <a:r>
              <a:rPr lang="en-US" dirty="0"/>
              <a:t>electronic health information system </a:t>
            </a:r>
            <a:r>
              <a:rPr lang="en-IN" dirty="0"/>
              <a:t>intended to capture village level case based disease surveillance data under </a:t>
            </a:r>
            <a:r>
              <a:rPr lang="en-IN" dirty="0" smtClean="0"/>
              <a:t>IDSP</a:t>
            </a:r>
          </a:p>
          <a:p>
            <a:pPr algn="just"/>
            <a:r>
              <a:rPr lang="en-IN" dirty="0"/>
              <a:t>The IT platform shall also enable greater collaboration with other existing disease surveillance programmes and </a:t>
            </a:r>
            <a:r>
              <a:rPr lang="en-IN" dirty="0" smtClean="0"/>
              <a:t>sectors</a:t>
            </a:r>
          </a:p>
          <a:p>
            <a:pPr algn="just"/>
            <a:r>
              <a:rPr lang="en-IN" dirty="0"/>
              <a:t>All types of surveillance standards, data standards &amp; IT standards are incorporated in IHIP</a:t>
            </a:r>
            <a:r>
              <a:rPr lang="en-IN" dirty="0" smtClean="0"/>
              <a:t>.</a:t>
            </a:r>
          </a:p>
          <a:p>
            <a:pPr algn="just"/>
            <a:r>
              <a:rPr lang="en-IN" dirty="0"/>
              <a:t>Application Programming Interface (API) </a:t>
            </a:r>
            <a:r>
              <a:rPr lang="en-IN" dirty="0" smtClean="0"/>
              <a:t>will </a:t>
            </a:r>
            <a:r>
              <a:rPr lang="en-IN" dirty="0"/>
              <a:t>be developed with ICMR, E-Hospital, Private </a:t>
            </a:r>
            <a:r>
              <a:rPr lang="en-IN" dirty="0" smtClean="0"/>
              <a:t>Hospitals data systems, </a:t>
            </a:r>
            <a:r>
              <a:rPr lang="en-IN" dirty="0"/>
              <a:t>Private Laboratories </a:t>
            </a:r>
            <a:r>
              <a:rPr lang="en-IN" dirty="0" smtClean="0"/>
              <a:t>LIMS etc</a:t>
            </a:r>
            <a:r>
              <a:rPr lang="en-IN" dirty="0"/>
              <a:t>.</a:t>
            </a:r>
          </a:p>
          <a:p>
            <a:pPr algn="just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7266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25"/>
            <a:ext cx="4419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48" y="-99392"/>
            <a:ext cx="4724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20344883">
            <a:off x="2127323" y="2968966"/>
            <a:ext cx="57182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 smtClean="0"/>
              <a:t>         </a:t>
            </a:r>
            <a:r>
              <a:rPr lang="en-IN" sz="8000" b="1" dirty="0" smtClean="0">
                <a:solidFill>
                  <a:srgbClr val="FFC000"/>
                </a:solidFill>
              </a:rPr>
              <a:t>THANKS</a:t>
            </a:r>
            <a:endParaRPr lang="en-IN" sz="8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21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27296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b="1" dirty="0">
                <a:solidFill>
                  <a:srgbClr val="C00000"/>
                </a:solidFill>
              </a:rPr>
              <a:t>IDSP –  Achievements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838200"/>
            <a:ext cx="8763000" cy="5715000"/>
          </a:xfrm>
        </p:spPr>
        <p:txBody>
          <a:bodyPr>
            <a:noAutofit/>
          </a:bodyPr>
          <a:lstStyle/>
          <a:p>
            <a:pPr>
              <a:lnSpc>
                <a:spcPct val="145000"/>
              </a:lnSpc>
            </a:pPr>
            <a:r>
              <a:rPr lang="en-US" altLang="en-US" sz="2200" dirty="0">
                <a:cs typeface="Times New Roman" panose="02020603050405020304" pitchFamily="18" charset="0"/>
              </a:rPr>
              <a:t>Timely detection and response to o</a:t>
            </a:r>
            <a:r>
              <a:rPr lang="en-US" sz="2200" dirty="0"/>
              <a:t>utbreaks </a:t>
            </a:r>
          </a:p>
          <a:p>
            <a:pPr>
              <a:lnSpc>
                <a:spcPct val="145000"/>
              </a:lnSpc>
            </a:pPr>
            <a:r>
              <a:rPr lang="en-US" altLang="en-US" sz="2200" dirty="0">
                <a:cs typeface="Times New Roman" panose="02020603050405020304" pitchFamily="18" charset="0"/>
              </a:rPr>
              <a:t>Created a network  for lab-based disease surveillance activities for emerging and re-emerging infectious diseases</a:t>
            </a:r>
          </a:p>
          <a:p>
            <a:pPr>
              <a:lnSpc>
                <a:spcPct val="145000"/>
              </a:lnSpc>
            </a:pPr>
            <a:r>
              <a:rPr lang="en-US" altLang="en-US" sz="2200" dirty="0">
                <a:cs typeface="Times New Roman" panose="02020603050405020304" pitchFamily="18" charset="0"/>
              </a:rPr>
              <a:t>Established Strategic Health Operations Centre</a:t>
            </a:r>
          </a:p>
          <a:p>
            <a:pPr>
              <a:lnSpc>
                <a:spcPct val="145000"/>
              </a:lnSpc>
            </a:pPr>
            <a:r>
              <a:rPr lang="en-US" altLang="en-US" sz="2200" dirty="0">
                <a:cs typeface="Times New Roman" panose="02020603050405020304" pitchFamily="18" charset="0"/>
              </a:rPr>
              <a:t>Community based surveillance for Ebola</a:t>
            </a:r>
          </a:p>
          <a:p>
            <a:pPr>
              <a:lnSpc>
                <a:spcPct val="145000"/>
              </a:lnSpc>
            </a:pPr>
            <a:r>
              <a:rPr lang="en-US" altLang="en-US" sz="2200" dirty="0">
                <a:cs typeface="Times New Roman" panose="02020603050405020304" pitchFamily="18" charset="0"/>
              </a:rPr>
              <a:t>Seasonal Influenza A H1N1 (Swine Flu) in 2009 and still continues.</a:t>
            </a:r>
          </a:p>
          <a:p>
            <a:pPr>
              <a:lnSpc>
                <a:spcPct val="145000"/>
              </a:lnSpc>
            </a:pPr>
            <a:r>
              <a:rPr lang="en-US" altLang="en-US" sz="2200" dirty="0">
                <a:cs typeface="Times New Roman" panose="02020603050405020304" pitchFamily="18" charset="0"/>
              </a:rPr>
              <a:t>Seasonal influenza in post-pandemic phase</a:t>
            </a:r>
          </a:p>
          <a:p>
            <a:pPr>
              <a:lnSpc>
                <a:spcPct val="145000"/>
              </a:lnSpc>
            </a:pPr>
            <a:r>
              <a:rPr lang="en-US" altLang="en-US" sz="2200" dirty="0">
                <a:cs typeface="Times New Roman" panose="02020603050405020304" pitchFamily="18" charset="0"/>
              </a:rPr>
              <a:t>Post-disaster disease surveillance during floods and cyclones </a:t>
            </a:r>
          </a:p>
          <a:p>
            <a:pPr>
              <a:lnSpc>
                <a:spcPct val="145000"/>
              </a:lnSpc>
            </a:pPr>
            <a:r>
              <a:rPr lang="en-US" altLang="en-US" sz="2200" dirty="0">
                <a:cs typeface="Times New Roman" panose="02020603050405020304" pitchFamily="18" charset="0"/>
              </a:rPr>
              <a:t>Disease surveillance during mass gathering - </a:t>
            </a:r>
            <a:r>
              <a:rPr lang="en-US" altLang="en-US" sz="2200" dirty="0" err="1">
                <a:cs typeface="Times New Roman" panose="02020603050405020304" pitchFamily="18" charset="0"/>
              </a:rPr>
              <a:t>Simhastha</a:t>
            </a:r>
            <a:r>
              <a:rPr lang="en-US" altLang="en-US" sz="2200" dirty="0"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cs typeface="Times New Roman" panose="02020603050405020304" pitchFamily="18" charset="0"/>
              </a:rPr>
              <a:t>Kumbh</a:t>
            </a:r>
            <a:r>
              <a:rPr lang="en-US" altLang="en-US" sz="2200" dirty="0">
                <a:cs typeface="Times New Roman" panose="02020603050405020304" pitchFamily="18" charset="0"/>
              </a:rPr>
              <a:t> in Ujjain </a:t>
            </a:r>
          </a:p>
          <a:p>
            <a:pPr lvl="1"/>
            <a:r>
              <a:rPr lang="en-US" altLang="en-US" sz="1800" dirty="0">
                <a:cs typeface="Times New Roman" panose="02020603050405020304" pitchFamily="18" charset="0"/>
              </a:rPr>
              <a:t>50 million pilgrims from 22 April – 21</a:t>
            </a:r>
            <a:r>
              <a:rPr lang="en-US" altLang="en-US" sz="1800" baseline="300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>
                <a:cs typeface="Times New Roman" panose="02020603050405020304" pitchFamily="18" charset="0"/>
              </a:rPr>
              <a:t>May 2016 </a:t>
            </a:r>
          </a:p>
        </p:txBody>
      </p:sp>
    </p:spTree>
    <p:extLst>
      <p:ext uri="{BB962C8B-B14F-4D97-AF65-F5344CB8AC3E}">
        <p14:creationId xmlns:p14="http://schemas.microsoft.com/office/powerpoint/2010/main" val="244409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152400" y="404813"/>
          <a:ext cx="8896350" cy="630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7" name="Worksheet" r:id="rId4" imgW="4457898" imgH="7820076" progId="Excel.Sheet.12">
                  <p:embed/>
                </p:oleObj>
              </mc:Choice>
              <mc:Fallback>
                <p:oleObj name="Worksheet" r:id="rId4" imgW="4457898" imgH="7820076" progId="Excel.Sheet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04813"/>
                        <a:ext cx="8896350" cy="6300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1" name="Text Box 1755"/>
          <p:cNvSpPr txBox="1">
            <a:spLocks noChangeArrowheads="1"/>
          </p:cNvSpPr>
          <p:nvPr/>
        </p:nvSpPr>
        <p:spPr bwMode="auto">
          <a:xfrm>
            <a:off x="381000" y="0"/>
            <a:ext cx="8534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b="1" dirty="0">
                <a:solidFill>
                  <a:srgbClr val="000000"/>
                </a:solidFill>
              </a:rPr>
              <a:t>State wise District Reporting Status in 2018 till </a:t>
            </a:r>
            <a:r>
              <a:rPr lang="en-US" altLang="en-US" b="1" dirty="0" smtClean="0">
                <a:solidFill>
                  <a:srgbClr val="000000"/>
                </a:solidFill>
              </a:rPr>
              <a:t>15-07-2018</a:t>
            </a:r>
            <a:endParaRPr lang="en-US" altLang="en-US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en-US" sz="3600" dirty="0">
                <a:solidFill>
                  <a:srgbClr val="0070C0"/>
                </a:solidFill>
              </a:rPr>
              <a:t>Information</a:t>
            </a:r>
            <a:r>
              <a:rPr lang="en-US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</a:t>
            </a:r>
            <a:r>
              <a:rPr lang="en-US" altLang="en-US" sz="3600" dirty="0">
                <a:solidFill>
                  <a:srgbClr val="0070C0"/>
                </a:solidFill>
              </a:rPr>
              <a:t>Flow</a:t>
            </a:r>
          </a:p>
        </p:txBody>
      </p:sp>
      <p:sp>
        <p:nvSpPr>
          <p:cNvPr id="31747" name="TextBox 4"/>
          <p:cNvSpPr txBox="1">
            <a:spLocks noChangeArrowheads="1"/>
          </p:cNvSpPr>
          <p:nvPr/>
        </p:nvSpPr>
        <p:spPr bwMode="auto">
          <a:xfrm>
            <a:off x="1000125" y="5900738"/>
            <a:ext cx="5786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i="1" dirty="0">
                <a:solidFill>
                  <a:srgbClr val="008600"/>
                </a:solidFill>
                <a:latin typeface="Garamond" panose="02020404030301010803" pitchFamily="18" charset="0"/>
              </a:rPr>
              <a:t>     About </a:t>
            </a:r>
            <a:r>
              <a:rPr lang="en-US" altLang="en-US" i="1" dirty="0" smtClean="0">
                <a:solidFill>
                  <a:srgbClr val="008600"/>
                </a:solidFill>
                <a:latin typeface="Garamond" panose="02020404030301010803" pitchFamily="18" charset="0"/>
              </a:rPr>
              <a:t>95% </a:t>
            </a:r>
            <a:r>
              <a:rPr lang="en-US" altLang="en-US" i="1" dirty="0">
                <a:solidFill>
                  <a:srgbClr val="008600"/>
                </a:solidFill>
                <a:latin typeface="Garamond" panose="02020404030301010803" pitchFamily="18" charset="0"/>
              </a:rPr>
              <a:t>Districts  report every week</a:t>
            </a:r>
          </a:p>
        </p:txBody>
      </p:sp>
      <p:sp>
        <p:nvSpPr>
          <p:cNvPr id="31748" name="Line 5"/>
          <p:cNvSpPr>
            <a:spLocks noChangeShapeType="1"/>
          </p:cNvSpPr>
          <p:nvPr/>
        </p:nvSpPr>
        <p:spPr bwMode="auto">
          <a:xfrm>
            <a:off x="1258888" y="4797425"/>
            <a:ext cx="144462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631" y="1131443"/>
            <a:ext cx="8233169" cy="4726449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127000">
              <a:schemeClr val="accent1">
                <a:alpha val="95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750" name="Picture 3" descr="IDSP_logo_trns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663" y="6165850"/>
            <a:ext cx="76041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825" y="0"/>
            <a:ext cx="6381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5" descr="http://www.examguide.co.in/wp-content/uploads/2014/07/NRHM-Assam-Recruitment-2014-Apply-Onlin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6127750"/>
            <a:ext cx="8794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979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" y="152400"/>
            <a:ext cx="8991600" cy="533400"/>
          </a:xfrm>
          <a:noFill/>
        </p:spPr>
        <p:txBody>
          <a:bodyPr/>
          <a:lstStyle/>
          <a:p>
            <a:pPr eaLnBrk="1" hangingPunct="1"/>
            <a:r>
              <a:rPr lang="en-US" altLang="en-US" sz="2800" b="1" dirty="0">
                <a:solidFill>
                  <a:srgbClr val="0070C0"/>
                </a:solidFill>
              </a:rPr>
              <a:t>How the Current System functions?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836613"/>
            <a:ext cx="8382000" cy="583247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en-US" altLang="en-US" sz="2400">
                <a:latin typeface="Calibri" panose="020F0502020204030204" pitchFamily="34" charset="0"/>
              </a:rPr>
              <a:t>All DSUs, SSUs and CSU connected by IT network</a:t>
            </a:r>
          </a:p>
          <a:p>
            <a:pPr algn="just" eaLnBrk="1" hangingPunct="1">
              <a:lnSpc>
                <a:spcPct val="90000"/>
              </a:lnSpc>
            </a:pPr>
            <a:endParaRPr lang="en-US" altLang="en-US" sz="2400">
              <a:latin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altLang="en-US" sz="2400">
                <a:latin typeface="Calibri" panose="020F0502020204030204" pitchFamily="34" charset="0"/>
              </a:rPr>
              <a:t>DSU/Block collects weekly data on epidemic prone diseases from health facilities, compile and analyze to detect rise in cases</a:t>
            </a:r>
          </a:p>
          <a:p>
            <a:pPr algn="just" eaLnBrk="1" hangingPunct="1">
              <a:lnSpc>
                <a:spcPct val="90000"/>
              </a:lnSpc>
            </a:pPr>
            <a:endParaRPr lang="en-US" altLang="en-US" sz="2400">
              <a:latin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altLang="en-US" sz="2400">
                <a:latin typeface="Calibri" panose="020F0502020204030204" pitchFamily="34" charset="0"/>
              </a:rPr>
              <a:t>Weekly data are shared with SSU and CSU through e-mail and portal (</a:t>
            </a:r>
            <a:r>
              <a:rPr lang="en-US" altLang="en-US" sz="2400">
                <a:latin typeface="Calibri" panose="020F0502020204030204" pitchFamily="34" charset="0"/>
                <a:hlinkClick r:id="rId3"/>
              </a:rPr>
              <a:t>www.idsp.nic.in</a:t>
            </a:r>
            <a:r>
              <a:rPr lang="en-US" altLang="en-US" sz="2400">
                <a:latin typeface="Calibri" panose="020F0502020204030204" pitchFamily="34" charset="0"/>
              </a:rPr>
              <a:t>)</a:t>
            </a:r>
          </a:p>
          <a:p>
            <a:pPr algn="just" eaLnBrk="1" hangingPunct="1">
              <a:lnSpc>
                <a:spcPct val="90000"/>
              </a:lnSpc>
            </a:pPr>
            <a:endParaRPr lang="en-US" altLang="en-US" sz="2400">
              <a:latin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altLang="en-US" sz="2400">
                <a:latin typeface="Calibri" panose="020F0502020204030204" pitchFamily="34" charset="0"/>
              </a:rPr>
              <a:t>Increase in cases/outbreaks are investigated and responded to by district/state/central Rapid Response Teams (RRTs)</a:t>
            </a:r>
          </a:p>
          <a:p>
            <a:pPr algn="just" eaLnBrk="1" hangingPunct="1">
              <a:lnSpc>
                <a:spcPct val="90000"/>
              </a:lnSpc>
            </a:pPr>
            <a:endParaRPr lang="en-US" altLang="en-US" sz="2400">
              <a:latin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altLang="en-US" sz="2400">
                <a:latin typeface="Calibri" panose="020F0502020204030204" pitchFamily="34" charset="0"/>
              </a:rPr>
              <a:t>SSOs, DSOs, RRTs have been trained by CSU at identified apex institutes</a:t>
            </a:r>
          </a:p>
        </p:txBody>
      </p:sp>
      <p:pic>
        <p:nvPicPr>
          <p:cNvPr id="29700" name="Picture 3" descr="IDSP_logo_trns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663" y="6165850"/>
            <a:ext cx="76041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825" y="0"/>
            <a:ext cx="6381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5" descr="http://www.examguide.co.in/wp-content/uploads/2014/07/NRHM-Assam-Recruitment-2014-Apply-Onlin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6127750"/>
            <a:ext cx="8794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9700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US" altLang="en-US" sz="3200" b="1" smtClean="0">
                <a:solidFill>
                  <a:srgbClr val="000000"/>
                </a:solidFill>
              </a:rPr>
              <a:t>Outbreak Surveillance – Weekly report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81075"/>
            <a:ext cx="8507413" cy="5472113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defRPr/>
            </a:pPr>
            <a:r>
              <a:rPr lang="en-US" altLang="en-US" sz="2000" dirty="0" smtClean="0"/>
              <a:t>Started from week ending 9 Sep 2007 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dirty="0" smtClean="0"/>
              <a:t>CSU get information on outbreaks reports from SSUs</a:t>
            </a:r>
          </a:p>
          <a:p>
            <a:pPr>
              <a:lnSpc>
                <a:spcPct val="80000"/>
              </a:lnSpc>
              <a:spcBef>
                <a:spcPct val="60000"/>
              </a:spcBef>
              <a:defRPr/>
            </a:pPr>
            <a:r>
              <a:rPr lang="en-US" altLang="en-US" sz="2000" dirty="0" smtClean="0"/>
              <a:t>Outbreak reports are collected through e-mail, portal  or fax  on every Monday</a:t>
            </a:r>
          </a:p>
          <a:p>
            <a:pPr>
              <a:lnSpc>
                <a:spcPct val="80000"/>
              </a:lnSpc>
              <a:spcBef>
                <a:spcPct val="60000"/>
              </a:spcBef>
              <a:defRPr/>
            </a:pPr>
            <a:r>
              <a:rPr lang="en-US" altLang="en-US" sz="2000" dirty="0" smtClean="0"/>
              <a:t>Submission of “NIL” reports is required</a:t>
            </a:r>
          </a:p>
          <a:p>
            <a:pPr>
              <a:lnSpc>
                <a:spcPct val="80000"/>
              </a:lnSpc>
              <a:spcBef>
                <a:spcPct val="60000"/>
              </a:spcBef>
              <a:defRPr/>
            </a:pPr>
            <a:r>
              <a:rPr lang="en-US" altLang="en-US" sz="2000" dirty="0" smtClean="0"/>
              <a:t>Outbreaks reported by states (lab confirmed)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553</a:t>
            </a:r>
            <a:r>
              <a:rPr lang="en-US" altLang="en-US" sz="2000" dirty="0" smtClean="0"/>
              <a:t> in 2008 (132; 27%)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799</a:t>
            </a:r>
            <a:r>
              <a:rPr lang="en-US" altLang="en-US" sz="2000" dirty="0" smtClean="0"/>
              <a:t> in 2009 (137; 22%)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990</a:t>
            </a:r>
            <a:r>
              <a:rPr lang="en-US" altLang="en-US" sz="2000" dirty="0" smtClean="0"/>
              <a:t> in 2010 (151; 20%)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1675</a:t>
            </a:r>
            <a:r>
              <a:rPr lang="en-US" altLang="en-US" sz="2000" dirty="0" smtClean="0"/>
              <a:t> in 2011 (352; 27%)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1584 </a:t>
            </a:r>
            <a:r>
              <a:rPr lang="en-US" altLang="en-US" sz="2000" dirty="0" smtClean="0"/>
              <a:t>in 2012 (477; 39%)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1964 </a:t>
            </a:r>
            <a:r>
              <a:rPr lang="en-US" altLang="en-US" sz="2000" dirty="0" smtClean="0"/>
              <a:t>in 2013 (517: 35%)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1562 i</a:t>
            </a:r>
            <a:r>
              <a:rPr lang="en-US" altLang="en-US" sz="2000" dirty="0" smtClean="0"/>
              <a:t>n 2014 (506: 44%)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1935 in 2015 (679: 47%)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2679 in 2016 (804: 42%)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1714 in 2017 (614: 50%)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en-US" sz="2000" b="1" dirty="0" smtClean="0"/>
              <a:t>1138 in 2018 (till 5</a:t>
            </a:r>
            <a:r>
              <a:rPr lang="en-US" altLang="en-US" sz="2000" b="1" baseline="30000" dirty="0" smtClean="0"/>
              <a:t>th</a:t>
            </a:r>
            <a:r>
              <a:rPr lang="en-US" altLang="en-US" sz="2000" b="1" dirty="0" smtClean="0"/>
              <a:t> Aug) </a:t>
            </a:r>
          </a:p>
          <a:p>
            <a:pPr marL="457200" lvl="1" indent="0">
              <a:lnSpc>
                <a:spcPct val="80000"/>
              </a:lnSpc>
              <a:buFontTx/>
              <a:buNone/>
              <a:defRPr/>
            </a:pPr>
            <a:r>
              <a:rPr lang="en-US" altLang="en-US" sz="2000" b="1" dirty="0"/>
              <a:t> </a:t>
            </a:r>
            <a:r>
              <a:rPr lang="en-US" altLang="en-US" sz="2000" b="1" dirty="0" smtClean="0"/>
              <a:t>   </a:t>
            </a:r>
          </a:p>
        </p:txBody>
      </p:sp>
      <p:pic>
        <p:nvPicPr>
          <p:cNvPr id="10244" name="Picture 4" descr="http://www.examguide.co.in/wp-content/uploads/2014/07/NRHM-Assam-Recruitment-2014-Apply-Onli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6019800"/>
            <a:ext cx="879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IDSP_logo_trnsp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5800" y="6088063"/>
            <a:ext cx="6826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46" name="Chart 7"/>
          <p:cNvGraphicFramePr>
            <a:graphicFrameLocks/>
          </p:cNvGraphicFramePr>
          <p:nvPr/>
        </p:nvGraphicFramePr>
        <p:xfrm>
          <a:off x="4159250" y="3101975"/>
          <a:ext cx="4948238" cy="335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5" name="Chart" r:id="rId6" imgW="4962593" imgH="2390802" progId="Excel.Chart.8">
                  <p:embed/>
                </p:oleObj>
              </mc:Choice>
              <mc:Fallback>
                <p:oleObj name="Chart" r:id="rId6" imgW="4962593" imgH="2390802" progId="Excel.Chart.8">
                  <p:embed/>
                  <p:pic>
                    <p:nvPicPr>
                      <p:cNvPr id="0" name="Chart 7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0" y="3101975"/>
                        <a:ext cx="4948238" cy="3351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755"/>
          <p:cNvSpPr txBox="1">
            <a:spLocks noChangeArrowheads="1"/>
          </p:cNvSpPr>
          <p:nvPr/>
        </p:nvSpPr>
        <p:spPr bwMode="auto">
          <a:xfrm>
            <a:off x="381000" y="0"/>
            <a:ext cx="853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b="1" dirty="0">
                <a:solidFill>
                  <a:srgbClr val="000000"/>
                </a:solidFill>
              </a:rPr>
              <a:t>State-wise total no. of outbreaks reported by all States/UTs </a:t>
            </a:r>
          </a:p>
          <a:p>
            <a:pPr algn="ctr"/>
            <a:r>
              <a:rPr lang="en-US" altLang="en-US" b="1" dirty="0">
                <a:solidFill>
                  <a:srgbClr val="000000"/>
                </a:solidFill>
              </a:rPr>
              <a:t>in 2008-2017 (up to week ending </a:t>
            </a:r>
            <a:r>
              <a:rPr lang="en-US" altLang="en-US" b="1" dirty="0" smtClean="0">
                <a:solidFill>
                  <a:srgbClr val="000000"/>
                </a:solidFill>
              </a:rPr>
              <a:t>05.08.2018</a:t>
            </a:r>
            <a:r>
              <a:rPr lang="en-US" altLang="en-US" b="1" dirty="0">
                <a:solidFill>
                  <a:srgbClr val="000000"/>
                </a:solidFill>
              </a:rPr>
              <a:t>)</a:t>
            </a: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107950" y="641350"/>
          <a:ext cx="9036050" cy="614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9" name="Worksheet" r:id="rId3" imgW="9829945" imgH="9182056" progId="Excel.Sheet.8">
                  <p:embed/>
                </p:oleObj>
              </mc:Choice>
              <mc:Fallback>
                <p:oleObj name="Worksheet" r:id="rId3" imgW="9829945" imgH="9182056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641350"/>
                        <a:ext cx="9036050" cy="6140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755"/>
          <p:cNvSpPr txBox="1">
            <a:spLocks noChangeArrowheads="1"/>
          </p:cNvSpPr>
          <p:nvPr/>
        </p:nvSpPr>
        <p:spPr bwMode="auto">
          <a:xfrm>
            <a:off x="381000" y="0"/>
            <a:ext cx="853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b="1" dirty="0">
                <a:solidFill>
                  <a:srgbClr val="000000"/>
                </a:solidFill>
              </a:rPr>
              <a:t>Disease-wise total no. of outbreaks reported by all States/UTs </a:t>
            </a:r>
          </a:p>
          <a:p>
            <a:pPr algn="ctr"/>
            <a:r>
              <a:rPr lang="en-US" altLang="en-US" b="1" dirty="0">
                <a:solidFill>
                  <a:srgbClr val="000000"/>
                </a:solidFill>
              </a:rPr>
              <a:t>in 2008-2017 (up to week ending </a:t>
            </a:r>
            <a:r>
              <a:rPr lang="en-US" altLang="en-US" b="1" dirty="0" smtClean="0">
                <a:solidFill>
                  <a:srgbClr val="000000"/>
                </a:solidFill>
              </a:rPr>
              <a:t>05.08.2018</a:t>
            </a:r>
            <a:r>
              <a:rPr lang="en-US" altLang="en-US" b="1" dirty="0">
                <a:solidFill>
                  <a:srgbClr val="000000"/>
                </a:solidFill>
              </a:rPr>
              <a:t>)</a:t>
            </a:r>
          </a:p>
        </p:txBody>
      </p:sp>
      <p:graphicFrame>
        <p:nvGraphicFramePr>
          <p:cNvPr id="8195" name="Object 2"/>
          <p:cNvGraphicFramePr>
            <a:graphicFrameLocks noChangeAspect="1"/>
          </p:cNvGraphicFramePr>
          <p:nvPr/>
        </p:nvGraphicFramePr>
        <p:xfrm>
          <a:off x="76200" y="625475"/>
          <a:ext cx="8915400" cy="623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3" name="Worksheet" r:id="rId4" imgW="7629418" imgH="10191807" progId="Excel.Sheet.8">
                  <p:embed/>
                </p:oleObj>
              </mc:Choice>
              <mc:Fallback>
                <p:oleObj name="Worksheet" r:id="rId4" imgW="7629418" imgH="10191807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625475"/>
                        <a:ext cx="8915400" cy="6232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76200" y="381000"/>
          <a:ext cx="891540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1" name="Worksheet" r:id="rId3" imgW="10411025" imgH="8020081" progId="Excel.Sheet.12">
                  <p:embed/>
                </p:oleObj>
              </mc:Choice>
              <mc:Fallback>
                <p:oleObj name="Worksheet" r:id="rId3" imgW="10411025" imgH="8020081" progId="Excel.Sheet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381000"/>
                        <a:ext cx="8915400" cy="571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Text Box 1755"/>
          <p:cNvSpPr txBox="1">
            <a:spLocks noChangeArrowheads="1"/>
          </p:cNvSpPr>
          <p:nvPr/>
        </p:nvSpPr>
        <p:spPr bwMode="auto">
          <a:xfrm>
            <a:off x="381000" y="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b="1" dirty="0">
                <a:solidFill>
                  <a:srgbClr val="000000"/>
                </a:solidFill>
              </a:rPr>
              <a:t>S, P &amp; L RUs Reporting Status through Portal in 2018 till </a:t>
            </a:r>
            <a:r>
              <a:rPr lang="en-US" altLang="en-US" b="1" dirty="0" smtClean="0">
                <a:solidFill>
                  <a:srgbClr val="000000"/>
                </a:solidFill>
              </a:rPr>
              <a:t>15</a:t>
            </a:r>
            <a:r>
              <a:rPr lang="en-US" altLang="en-US" b="1" baseline="30000" dirty="0" smtClean="0">
                <a:solidFill>
                  <a:srgbClr val="000000"/>
                </a:solidFill>
              </a:rPr>
              <a:t>th</a:t>
            </a:r>
            <a:r>
              <a:rPr lang="en-US" altLang="en-US" b="1" dirty="0" smtClean="0">
                <a:solidFill>
                  <a:srgbClr val="000000"/>
                </a:solidFill>
              </a:rPr>
              <a:t> July</a:t>
            </a:r>
            <a:endParaRPr lang="en-US" altLang="en-US" b="1" dirty="0">
              <a:solidFill>
                <a:srgbClr val="000000"/>
              </a:solidFill>
            </a:endParaRPr>
          </a:p>
          <a:p>
            <a:pPr algn="ctr"/>
            <a:endParaRPr lang="en-US" alt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6200" y="6096000"/>
          <a:ext cx="8991600" cy="76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2999"/>
                <a:gridCol w="1076988"/>
                <a:gridCol w="403548"/>
                <a:gridCol w="2101077"/>
                <a:gridCol w="1076988"/>
              </a:tblGrid>
              <a:tr h="381000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&gt;=90%</a:t>
                      </a:r>
                      <a:endParaRPr lang="en-IN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IN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60%-&lt;75%</a:t>
                      </a:r>
                      <a:endParaRPr lang="en-IN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IN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D4740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75%-&lt;90%</a:t>
                      </a:r>
                      <a:endParaRPr lang="en-IN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IN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&lt;60%</a:t>
                      </a:r>
                      <a:endParaRPr lang="en-IN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IN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en-IN" dirty="0" smtClean="0"/>
              <a:t>State Level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179" y="1052736"/>
            <a:ext cx="8229600" cy="5472608"/>
          </a:xfrm>
        </p:spPr>
        <p:txBody>
          <a:bodyPr>
            <a:normAutofit fontScale="62500" lnSpcReduction="20000"/>
          </a:bodyPr>
          <a:lstStyle/>
          <a:p>
            <a:pPr lvl="0" algn="just"/>
            <a:r>
              <a:rPr lang="en-US" dirty="0"/>
              <a:t>How does State utilize data generated through </a:t>
            </a:r>
            <a:r>
              <a:rPr lang="en-US" dirty="0" smtClean="0"/>
              <a:t>IDSP</a:t>
            </a:r>
            <a:endParaRPr lang="en-IN" sz="2000" dirty="0"/>
          </a:p>
          <a:p>
            <a:pPr lvl="1" algn="just"/>
            <a:r>
              <a:rPr lang="en-US" dirty="0" smtClean="0"/>
              <a:t>Data </a:t>
            </a:r>
            <a:r>
              <a:rPr lang="en-US" dirty="0"/>
              <a:t>analyzed weekly at State level to identify early warning signals of outbreaks? Identify gaps if not.</a:t>
            </a:r>
            <a:endParaRPr lang="en-IN" sz="1800" dirty="0"/>
          </a:p>
          <a:p>
            <a:pPr lvl="1" algn="just"/>
            <a:r>
              <a:rPr lang="en-US" dirty="0"/>
              <a:t>Is the data used in policy and planning purposes? Identify gaps if not.</a:t>
            </a:r>
            <a:endParaRPr lang="en-IN" sz="1800" dirty="0"/>
          </a:p>
          <a:p>
            <a:pPr lvl="1" algn="just"/>
            <a:r>
              <a:rPr lang="en-US" dirty="0"/>
              <a:t>Is the data shared with relevant divisions within/outside Health like Vector borne </a:t>
            </a:r>
            <a:r>
              <a:rPr lang="en-US" dirty="0" err="1"/>
              <a:t>programme</a:t>
            </a:r>
            <a:r>
              <a:rPr lang="en-US" dirty="0"/>
              <a:t>, Immunization, water &amp; sanitation? Identify gaps if not.</a:t>
            </a:r>
            <a:endParaRPr lang="en-IN" sz="1800" dirty="0"/>
          </a:p>
          <a:p>
            <a:pPr lvl="0" algn="just"/>
            <a:r>
              <a:rPr lang="en-US" dirty="0" smtClean="0"/>
              <a:t>Mechanisms identified </a:t>
            </a:r>
            <a:r>
              <a:rPr lang="en-US" dirty="0"/>
              <a:t>and implemented </a:t>
            </a:r>
            <a:r>
              <a:rPr lang="en-US" dirty="0" smtClean="0"/>
              <a:t>to </a:t>
            </a:r>
            <a:r>
              <a:rPr lang="en-US" dirty="0"/>
              <a:t>improve reporting of data under IDSP from private </a:t>
            </a:r>
            <a:r>
              <a:rPr lang="en-US" dirty="0" smtClean="0"/>
              <a:t>sector</a:t>
            </a:r>
          </a:p>
          <a:p>
            <a:pPr lvl="0" algn="just"/>
            <a:r>
              <a:rPr lang="en-US" dirty="0" smtClean="0"/>
              <a:t>Status </a:t>
            </a:r>
            <a:r>
              <a:rPr lang="en-US" dirty="0"/>
              <a:t>of Clinical Establishment Act implementation in the </a:t>
            </a:r>
            <a:r>
              <a:rPr lang="en-US" dirty="0" smtClean="0"/>
              <a:t>State</a:t>
            </a:r>
          </a:p>
          <a:p>
            <a:pPr lvl="0" algn="just"/>
            <a:r>
              <a:rPr lang="en-US" dirty="0" smtClean="0"/>
              <a:t>Mechanisms established </a:t>
            </a:r>
            <a:r>
              <a:rPr lang="en-US" dirty="0"/>
              <a:t>for reporting of data and outbreaks from urban health facilities and </a:t>
            </a:r>
            <a:r>
              <a:rPr lang="en-US" dirty="0" smtClean="0"/>
              <a:t>municipalities</a:t>
            </a:r>
            <a:endParaRPr lang="en-IN" sz="2000" dirty="0"/>
          </a:p>
          <a:p>
            <a:pPr lvl="0" algn="just"/>
            <a:r>
              <a:rPr lang="en-US" dirty="0" smtClean="0"/>
              <a:t>Constitution </a:t>
            </a:r>
            <a:r>
              <a:rPr lang="en-US" dirty="0"/>
              <a:t>of State Rapid response team (RRT</a:t>
            </a:r>
            <a:r>
              <a:rPr lang="en-US" dirty="0" smtClean="0"/>
              <a:t>)</a:t>
            </a:r>
          </a:p>
          <a:p>
            <a:pPr lvl="0" algn="just"/>
            <a:r>
              <a:rPr lang="en-US" dirty="0" smtClean="0"/>
              <a:t>Number of outbreaks  </a:t>
            </a:r>
            <a:r>
              <a:rPr lang="en-US" dirty="0"/>
              <a:t>investigated by State RRT in year </a:t>
            </a:r>
            <a:r>
              <a:rPr lang="en-US" dirty="0" smtClean="0"/>
              <a:t>2017</a:t>
            </a:r>
            <a:endParaRPr lang="en-IN" sz="2000" dirty="0"/>
          </a:p>
          <a:p>
            <a:pPr lvl="0" algn="just"/>
            <a:r>
              <a:rPr lang="en-US" dirty="0" smtClean="0"/>
              <a:t>Number of review </a:t>
            </a:r>
            <a:r>
              <a:rPr lang="en-US" dirty="0"/>
              <a:t>meetings of IDSP held at State Level by Secretary H &amp;FW/ MD NHM/ DHS or </a:t>
            </a:r>
            <a:r>
              <a:rPr lang="en-US" dirty="0" smtClean="0"/>
              <a:t>Commissioner</a:t>
            </a:r>
            <a:endParaRPr lang="en-IN" sz="2000" dirty="0"/>
          </a:p>
          <a:p>
            <a:pPr lvl="0" algn="just"/>
            <a:r>
              <a:rPr lang="en-US" dirty="0"/>
              <a:t>Availability of data entry facility for Integrated Health Information Platform (IHIP) at PHC and above:</a:t>
            </a:r>
            <a:endParaRPr lang="en-IN" sz="2000" dirty="0"/>
          </a:p>
          <a:p>
            <a:pPr lvl="1" algn="just"/>
            <a:r>
              <a:rPr lang="en-US" dirty="0"/>
              <a:t>Computer system with internet: </a:t>
            </a:r>
            <a:endParaRPr lang="en-IN" sz="1800" dirty="0"/>
          </a:p>
          <a:p>
            <a:pPr lvl="1" algn="just"/>
            <a:r>
              <a:rPr lang="en-US" dirty="0"/>
              <a:t>Manpower</a:t>
            </a:r>
            <a:endParaRPr lang="en-IN" sz="180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4364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Medical College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algn="just"/>
            <a:r>
              <a:rPr lang="en-US" dirty="0"/>
              <a:t>Is the medical college (Community Medicine department/Microbiology department) submitting weekly S, P and L forms under </a:t>
            </a:r>
            <a:r>
              <a:rPr lang="en-US" dirty="0" smtClean="0"/>
              <a:t>IDSP </a:t>
            </a:r>
            <a:r>
              <a:rPr lang="en-US" dirty="0"/>
              <a:t>Yes/No. </a:t>
            </a:r>
            <a:endParaRPr lang="en-US" dirty="0" smtClean="0"/>
          </a:p>
          <a:p>
            <a:pPr lvl="0" algn="just"/>
            <a:r>
              <a:rPr lang="en-US" dirty="0" smtClean="0"/>
              <a:t>Ask </a:t>
            </a:r>
            <a:r>
              <a:rPr lang="en-US" dirty="0"/>
              <a:t>the nodal person for IDSP at medical college to provide S, P and L forms of previous few weeks. Identify reasons if </a:t>
            </a:r>
            <a:r>
              <a:rPr lang="en-US" dirty="0" smtClean="0"/>
              <a:t>No</a:t>
            </a:r>
            <a:r>
              <a:rPr lang="en-US" dirty="0"/>
              <a:t>.</a:t>
            </a:r>
            <a:endParaRPr lang="en-IN" dirty="0"/>
          </a:p>
          <a:p>
            <a:pPr lvl="0" algn="just"/>
            <a:r>
              <a:rPr lang="en-US" dirty="0"/>
              <a:t>What is the role of medical college in outbreak </a:t>
            </a:r>
            <a:r>
              <a:rPr lang="en-US" dirty="0" smtClean="0"/>
              <a:t>management</a:t>
            </a:r>
            <a:endParaRPr lang="en-IN" dirty="0"/>
          </a:p>
          <a:p>
            <a:pPr lvl="0" algn="just"/>
            <a:r>
              <a:rPr lang="en-US" dirty="0"/>
              <a:t>Any RRT team member from medical </a:t>
            </a:r>
            <a:r>
              <a:rPr lang="en-US" dirty="0" smtClean="0"/>
              <a:t>college</a:t>
            </a:r>
            <a:endParaRPr lang="en-IN" dirty="0"/>
          </a:p>
          <a:p>
            <a:pPr marL="0" indent="0">
              <a:buNone/>
            </a:pPr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4708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1121</TotalTime>
  <Words>1211</Words>
  <Application>Microsoft Office PowerPoint</Application>
  <PresentationFormat>On-screen Show (4:3)</PresentationFormat>
  <Paragraphs>134</Paragraphs>
  <Slides>18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Garamond</vt:lpstr>
      <vt:lpstr>Tahoma</vt:lpstr>
      <vt:lpstr>Times New Roman</vt:lpstr>
      <vt:lpstr>Office Theme</vt:lpstr>
      <vt:lpstr>Chart</vt:lpstr>
      <vt:lpstr>Worksheet</vt:lpstr>
      <vt:lpstr>Integrated Disease Surveillance Program (IDSP)</vt:lpstr>
      <vt:lpstr>Information Flow</vt:lpstr>
      <vt:lpstr>How the Current System functions?</vt:lpstr>
      <vt:lpstr>Outbreak Surveillance – Weekly report</vt:lpstr>
      <vt:lpstr>PowerPoint Presentation</vt:lpstr>
      <vt:lpstr>PowerPoint Presentation</vt:lpstr>
      <vt:lpstr>PowerPoint Presentation</vt:lpstr>
      <vt:lpstr>State Level</vt:lpstr>
      <vt:lpstr>Medical College</vt:lpstr>
      <vt:lpstr>District Level</vt:lpstr>
      <vt:lpstr> District Hospital including Lab/CHC/PHC/UPHC </vt:lpstr>
      <vt:lpstr>Sub Centre</vt:lpstr>
      <vt:lpstr>PowerPoint Presentation</vt:lpstr>
      <vt:lpstr> Key features of Integrated Health Information Platform (IHIP) </vt:lpstr>
      <vt:lpstr>Other features of IHIP</vt:lpstr>
      <vt:lpstr>PowerPoint Presentation</vt:lpstr>
      <vt:lpstr>IDSP –  Achievements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BRICS Health Ministers’ Meeting, South Africa 15-16 December 2016   Strengthening Health Surveillance System  Draft 10th December 2016</dc:title>
  <dc:creator>idsp</dc:creator>
  <cp:lastModifiedBy>Windows User</cp:lastModifiedBy>
  <cp:revision>73</cp:revision>
  <dcterms:created xsi:type="dcterms:W3CDTF">2006-08-16T00:00:00Z</dcterms:created>
  <dcterms:modified xsi:type="dcterms:W3CDTF">2018-09-03T15:25:30Z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